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0" r:id="rId4"/>
    <p:sldId id="269" r:id="rId5"/>
    <p:sldId id="265" r:id="rId6"/>
    <p:sldId id="276" r:id="rId7"/>
    <p:sldId id="270" r:id="rId8"/>
    <p:sldId id="271" r:id="rId9"/>
    <p:sldId id="272" r:id="rId10"/>
    <p:sldId id="273" r:id="rId11"/>
    <p:sldId id="275" r:id="rId12"/>
    <p:sldId id="274" r:id="rId13"/>
    <p:sldId id="264" r:id="rId14"/>
    <p:sldId id="267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B55"/>
    <a:srgbClr val="E9712F"/>
    <a:srgbClr val="F28D19"/>
    <a:srgbClr val="27356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4" autoAdjust="0"/>
    <p:restoredTop sz="94660"/>
  </p:normalViewPr>
  <p:slideViewPr>
    <p:cSldViewPr snapToGrid="0">
      <p:cViewPr>
        <p:scale>
          <a:sx n="75" d="100"/>
          <a:sy n="75" d="100"/>
        </p:scale>
        <p:origin x="2034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C50D6-EF95-4916-8D75-5AE28178CB6B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B38D0-1904-464F-8969-C7036EC776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37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15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98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36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916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 — по центру">
  <p:cSld name="Заголовок — по центру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5919724" y="6505277"/>
            <a:ext cx="343623" cy="25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-76200">
              <a:buFontTx/>
              <a:buChar char="●"/>
            </a:pPr>
            <a:fld id="{00000000-1234-1234-1234-123412341234}" type="slidenum">
              <a:rPr lang="ru-RU" smtClean="0"/>
              <a:pPr indent="-76200">
                <a:buFontTx/>
                <a:buChar char="●"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08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22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2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10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6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50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85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0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596DC-CAA1-4D42-8FBB-2FA9C010E7F1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6BB48-5DC7-47D6-AC2E-DBEBD74903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28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;p14"/>
          <p:cNvSpPr txBox="1"/>
          <p:nvPr/>
        </p:nvSpPr>
        <p:spPr>
          <a:xfrm>
            <a:off x="2476748" y="1793719"/>
            <a:ext cx="9029452" cy="363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b" anchorCtr="0">
            <a:noAutofit/>
          </a:bodyPr>
          <a:lstStyle/>
          <a:p>
            <a:pPr>
              <a:buClr>
                <a:srgbClr val="253957"/>
              </a:buClr>
              <a:buSzPts val="7000"/>
            </a:pPr>
            <a:r>
              <a:rPr lang="ru-RU" sz="3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ВЗАИМОДЕЙСТВИЕ СИСТЕМЫ ВЫСШЕГО ОБРАЗОВАНИЯ И СИСТЕМЫ НОК. </a:t>
            </a:r>
          </a:p>
          <a:p>
            <a:pPr>
              <a:buClr>
                <a:srgbClr val="253957"/>
              </a:buClr>
              <a:buSzPts val="7000"/>
            </a:pPr>
            <a:r>
              <a:rPr lang="ru-RU" sz="3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ОПЫТ ЭКЗАМЕНАЦИОННОГО ЦЕНТРА ВГУ</a:t>
            </a:r>
          </a:p>
          <a:p>
            <a:pPr>
              <a:buClr>
                <a:srgbClr val="253957"/>
              </a:buClr>
              <a:buSzPts val="7000"/>
            </a:pPr>
            <a:endParaRPr lang="ru-RU" sz="2800" b="1" dirty="0" smtClean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buClr>
                <a:srgbClr val="253957"/>
              </a:buClr>
              <a:buSzPts val="7000"/>
            </a:pPr>
            <a:r>
              <a:rPr lang="ru-RU" sz="24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Жукалин Дмитрий Алексеевич</a:t>
            </a:r>
          </a:p>
          <a:p>
            <a:pPr>
              <a:buClr>
                <a:srgbClr val="253957"/>
              </a:buClr>
              <a:buSzPts val="7000"/>
            </a:pPr>
            <a:r>
              <a:rPr lang="ru-RU" sz="2400" dirty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Начальник </a:t>
            </a:r>
            <a:r>
              <a:rPr lang="ru-RU" sz="2400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управления науки, </a:t>
            </a:r>
            <a:r>
              <a:rPr lang="ru-RU" sz="2400" dirty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инноваций </a:t>
            </a:r>
            <a:r>
              <a:rPr lang="ru-RU" sz="2400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и информационной политики ВГУ</a:t>
            </a:r>
            <a:endParaRPr lang="ru-RU" sz="2400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buClr>
                <a:srgbClr val="253957"/>
              </a:buClr>
              <a:buSzPts val="7000"/>
            </a:pPr>
            <a:r>
              <a:rPr lang="ru-RU" sz="2400" dirty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Руководитель ЭЦ ЦОК НИИМЭ</a:t>
            </a:r>
          </a:p>
          <a:p>
            <a:pPr>
              <a:buClr>
                <a:srgbClr val="253957"/>
              </a:buClr>
              <a:buSzPts val="7000"/>
            </a:pPr>
            <a:endParaRPr lang="ru-RU" sz="2500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" name="Google Shape;59;p14"/>
          <p:cNvSpPr txBox="1"/>
          <p:nvPr/>
        </p:nvSpPr>
        <p:spPr>
          <a:xfrm>
            <a:off x="9817279" y="6219155"/>
            <a:ext cx="2139826" cy="3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253957"/>
              </a:buClr>
              <a:buSzPts val="2800"/>
            </a:pPr>
            <a:r>
              <a:rPr lang="ru-RU" b="1" dirty="0" smtClean="0">
                <a:solidFill>
                  <a:srgbClr val="042B55"/>
                </a:solidFill>
                <a:latin typeface="Arial Narrow"/>
                <a:ea typeface="Arial Narrow"/>
                <a:cs typeface="Arial Narrow"/>
                <a:sym typeface="Arial Narrow"/>
              </a:rPr>
              <a:t>г. Воронеж,</a:t>
            </a:r>
            <a:r>
              <a:rPr lang="ru-RU" b="1" dirty="0" smtClean="0">
                <a:solidFill>
                  <a:srgbClr val="E9712F"/>
                </a:solidFill>
                <a:latin typeface="Arial Narrow"/>
                <a:ea typeface="Arial Narrow"/>
                <a:cs typeface="Arial Narrow"/>
                <a:sym typeface="Arial Narrow"/>
              </a:rPr>
              <a:t> 21.10.2021</a:t>
            </a:r>
            <a:endParaRPr sz="1050" b="1" dirty="0">
              <a:solidFill>
                <a:srgbClr val="E9712F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0022" t="3586" r="26843" b="14798"/>
          <a:stretch/>
        </p:blipFill>
        <p:spPr>
          <a:xfrm>
            <a:off x="0" y="0"/>
            <a:ext cx="22733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1520" b="69611"/>
          <a:stretch/>
        </p:blipFill>
        <p:spPr>
          <a:xfrm>
            <a:off x="2476748" y="88900"/>
            <a:ext cx="2996952" cy="965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40716" b="32314"/>
          <a:stretch/>
        </p:blipFill>
        <p:spPr>
          <a:xfrm>
            <a:off x="5816848" y="140148"/>
            <a:ext cx="2996952" cy="9017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t="71349"/>
          <a:stretch/>
        </p:blipFill>
        <p:spPr>
          <a:xfrm>
            <a:off x="9118848" y="45398"/>
            <a:ext cx="2996952" cy="95790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279" y="5292102"/>
            <a:ext cx="2139826" cy="9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ОПЫТ УЧАСТИЯ ВГУ В РАЗРАБОТКЕ ПС (РАЗРОБОТЧИКИ)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81506" y="1192787"/>
            <a:ext cx="746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Фонд инфраструктурных и образовательных программ (РОСНАНО)</a:t>
            </a:r>
            <a:endParaRPr lang="ru-RU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2055" y="5675051"/>
            <a:ext cx="831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ФГБОУ ВО «Российская академия народного хозяйства и государственной службы при Президенте Российской Федерации», город Москва</a:t>
            </a:r>
            <a:endParaRPr lang="ru-RU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481506" y="2108514"/>
            <a:ext cx="746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АО «Научно-исследовательский институт молекулярной электроники», город Москва, город Зеленоград</a:t>
            </a:r>
            <a:endParaRPr lang="ru-RU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2481506" y="3216241"/>
            <a:ext cx="730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НП «Межотраслевое объединение наноиндустрии», город Москва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1506" y="4448940"/>
            <a:ext cx="811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ФГБОУ ВО «Воронежский государственный университет», город Воронеж</a:t>
            </a:r>
            <a:endParaRPr lang="ru-RU" sz="18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6"/>
          <a:stretch/>
        </p:blipFill>
        <p:spPr>
          <a:xfrm>
            <a:off x="1449537" y="2039435"/>
            <a:ext cx="745931" cy="784490"/>
          </a:xfrm>
          <a:prstGeom prst="rect">
            <a:avLst/>
          </a:prstGeom>
        </p:spPr>
      </p:pic>
      <p:pic>
        <p:nvPicPr>
          <p:cNvPr id="20" name="Picture 4" descr="https://pbs.twimg.com/media/D0AIrohWwAEaCLS.png:lar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02" y="547080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03" y="4130190"/>
            <a:ext cx="911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spknano.ru/upload/iblock/6c2/6c24e3837dc303e1707c5e6488eaefb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29267" r="57851" b="30274"/>
          <a:stretch/>
        </p:blipFill>
        <p:spPr bwMode="auto">
          <a:xfrm>
            <a:off x="1255668" y="3053907"/>
            <a:ext cx="939800" cy="7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s://storage.tusur.ru/files/65041/1024-686/rosnan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82" b="95627" l="9961" r="89844">
                        <a14:foregroundMark x1="24023" y1="82799" x2="24023" y2="82799"/>
                        <a14:foregroundMark x1="33594" y1="83673" x2="33594" y2="83673"/>
                        <a14:foregroundMark x1="39844" y1="82799" x2="39844" y2="82799"/>
                        <a14:foregroundMark x1="46582" y1="85131" x2="46582" y2="85131"/>
                        <a14:foregroundMark x1="58691" y1="82799" x2="58691" y2="82799"/>
                        <a14:foregroundMark x1="66211" y1="86297" x2="66211" y2="86297"/>
                        <a14:foregroundMark x1="74219" y1="83965" x2="74219" y2="83965"/>
                        <a14:backgroundMark x1="49414" y1="39213" x2="49414" y2="39213"/>
                        <a14:backgroundMark x1="58203" y1="86735" x2="58203" y2="86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5" r="23388" b="21269"/>
          <a:stretch/>
        </p:blipFill>
        <p:spPr bwMode="auto">
          <a:xfrm>
            <a:off x="1374507" y="945453"/>
            <a:ext cx="895992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ОПЫТ УЧАСТИЯ ВГУ В РАЗРАБОТКЕ ПС (ЭКСПЕРТИЗА НА ЭТАПЕ РАЗРАБОТКИ)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hsto.org/getpro/moikrug/uploads/university/000/006/506/logo/038140a7d33f9507ebd222c148ac01c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899" y="1075778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www.securitymedia.ru/pic/innovation/mikr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25" y="4567817"/>
            <a:ext cx="2498725" cy="9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mg.runcity.org/content/rst/partner_logo/48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723" y="1417597"/>
            <a:ext cx="2600521" cy="14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ttp://www.mossales.ru/upload/information_system_19/3/7/1/item_371/small_item_37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1" b="33629"/>
          <a:stretch/>
        </p:blipFill>
        <p:spPr bwMode="auto">
          <a:xfrm>
            <a:off x="1575975" y="4725883"/>
            <a:ext cx="3549653" cy="59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https://dt.miet.ru/images/partner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75" y="3000942"/>
            <a:ext cx="3027577" cy="12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https://vlabe.ru/wp-content/uploads/2020/07/logomskrework_tric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6" y="3167628"/>
            <a:ext cx="30099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https://sch609zg.mskobr.ru/files/NOVOSTI/miet_logotype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t="30264" r="9985" b="29755"/>
          <a:stretch/>
        </p:blipFill>
        <p:spPr bwMode="auto">
          <a:xfrm>
            <a:off x="4258163" y="5782874"/>
            <a:ext cx="4076700" cy="7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ttps://static.tildacdn.com/tild3534-3764-4135-a266-383738346463/_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33" y="1555363"/>
            <a:ext cx="1390007" cy="13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F:\IT_ДА\sotrudnichestvo4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500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78" y="3194814"/>
            <a:ext cx="1531069" cy="153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82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ОПЫТ УЧАСТИЯ ВГУ В РАЗРАБОТКЕ ПС (РЕЗУЛЬТАТ)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/>
          <p:cNvSpPr/>
          <p:nvPr/>
        </p:nvSpPr>
        <p:spPr>
          <a:xfrm>
            <a:off x="1062681" y="1021834"/>
            <a:ext cx="10181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b="1" dirty="0" smtClean="0">
                <a:solidFill>
                  <a:srgbClr val="002060"/>
                </a:solidFill>
                <a:latin typeface="TT Polls" pitchFamily="50" charset="-52"/>
              </a:rPr>
              <a:t>Разработан проект профессионального стандарта </a:t>
            </a:r>
            <a:r>
              <a:rPr lang="ru-RU" sz="1800" b="1" dirty="0">
                <a:solidFill>
                  <a:srgbClr val="002060"/>
                </a:solidFill>
                <a:latin typeface="TT Polls" pitchFamily="50" charset="-52"/>
              </a:rPr>
              <a:t>«Специалист в области наногетероструктурных СВЧ-монолитных </a:t>
            </a:r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интегральных </a:t>
            </a: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схем»</a:t>
            </a:r>
            <a:endParaRPr lang="ru-RU" sz="1800" dirty="0">
              <a:solidFill>
                <a:srgbClr val="002060"/>
              </a:solidFill>
              <a:latin typeface="TT Polls" pitchFamily="50" charset="-52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80" y="2082800"/>
            <a:ext cx="2873497" cy="406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2" descr="https://www.dv-group.com/wp-content/uploads/2019/05/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54" y="2082800"/>
            <a:ext cx="6214096" cy="399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ВЫВОДЫ	</a:t>
            </a:r>
            <a:endParaRPr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15788" y="1245980"/>
            <a:ext cx="97115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При формировании КОС необходимо системное взаимодействие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с профильными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работодателями и их вовлечение в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процедуру составления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теоретических и практических заданий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</a:t>
            </a:r>
          </a:p>
          <a:p>
            <a:pPr marL="0" lvl="2" algn="just">
              <a:buClr>
                <a:srgbClr val="253957"/>
              </a:buClr>
              <a:buSzPts val="2800"/>
            </a:pPr>
            <a:endParaRPr lang="ru-RU" sz="2000" dirty="0" smtClean="0">
              <a:solidFill>
                <a:srgbClr val="253957"/>
              </a:solidFill>
              <a:latin typeface="Arial Narrow"/>
              <a:ea typeface="Arial Narrow"/>
              <a:cs typeface="Arial Narrow"/>
            </a:endParaRP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Интерес выпускников вузов к сдаче профессиональных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экзаменам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растет, но остается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 низком уровне.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Ситуация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измениться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со вступлением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 силу нормативно-правовых актов,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регламентирующих обязательное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прохождение независимой квалификационной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оценки при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приеме на работу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</a:t>
            </a: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rgbClr val="253957"/>
              </a:solidFill>
              <a:latin typeface="Arial Narrow"/>
              <a:ea typeface="Arial Narrow"/>
              <a:cs typeface="Arial Narrow"/>
            </a:endParaRP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Для внедрения и интеграции инструментов НОК в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образовательных учреждениях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всех уровней требуется консолидация ведущих вузов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 крупнейших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профильных работодателей с целью внесения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изменений в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действующее нормативно-правовые акты как на региональном, так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 на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федеральном уровнях.</a:t>
            </a:r>
          </a:p>
        </p:txBody>
      </p:sp>
    </p:spTree>
    <p:extLst>
      <p:ext uri="{BB962C8B-B14F-4D97-AF65-F5344CB8AC3E}">
        <p14:creationId xmlns:p14="http://schemas.microsoft.com/office/powerpoint/2010/main" val="225193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ВЫВОДЫ</a:t>
            </a:r>
            <a:endParaRPr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15788" y="1245980"/>
            <a:ext cx="97115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Подтверждение профессиональной квалификации необходимо,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чтобы человек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понимал свое место на рынке труда, мог рассчитывать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 достойную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зарплату и прогнозировать перспективы карьерного роста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</a:t>
            </a: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rgbClr val="253957"/>
              </a:solidFill>
              <a:latin typeface="Arial Narrow"/>
              <a:ea typeface="Arial Narrow"/>
              <a:cs typeface="Arial Narrow"/>
            </a:endParaRP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Высшее образование переходит к </a:t>
            </a:r>
            <a:r>
              <a:rPr lang="ru-RU" sz="2000" dirty="0" err="1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практикоориентированному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 подходу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 Выпускник должен обладать не только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широкими теоретическими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знаниями, но и конкретными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профессиональными навыками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, которые он может применить в определенной компании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 конкретном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рабочем месте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</a:t>
            </a: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rgbClr val="253957"/>
              </a:solidFill>
              <a:latin typeface="Arial Narrow"/>
              <a:ea typeface="Arial Narrow"/>
              <a:cs typeface="Arial Narrow"/>
            </a:endParaRPr>
          </a:p>
          <a:p>
            <a:pPr marL="342900" lvl="2" indent="-342900" algn="just">
              <a:buClr>
                <a:srgbClr val="253957"/>
              </a:buClr>
              <a:buSzPts val="28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Независимая оценка квалификации выступает в роле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эффективного механизма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обратной связи с реальным производством.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Именно поэтому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интеграция процедур ГИА и НОК отвечает интересам </a:t>
            </a: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всех вовлеченных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 процесс сторон.</a:t>
            </a:r>
          </a:p>
        </p:txBody>
      </p:sp>
    </p:spTree>
    <p:extLst>
      <p:ext uri="{BB962C8B-B14F-4D97-AF65-F5344CB8AC3E}">
        <p14:creationId xmlns:p14="http://schemas.microsoft.com/office/powerpoint/2010/main" val="418096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10022" t="3586" r="26843" b="14798"/>
          <a:stretch/>
        </p:blipFill>
        <p:spPr>
          <a:xfrm>
            <a:off x="0" y="0"/>
            <a:ext cx="2273300" cy="6858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0"/>
            <a:ext cx="8180863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317480" y="2431398"/>
            <a:ext cx="1874520" cy="1321200"/>
          </a:xfrm>
          <a:prstGeom prst="rect">
            <a:avLst/>
          </a:prstGeom>
          <a:solidFill>
            <a:srgbClr val="F28D19"/>
          </a:solidFill>
          <a:ln>
            <a:solidFill>
              <a:srgbClr val="F28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112476" y="177474"/>
            <a:ext cx="3608172" cy="217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11" y="177474"/>
            <a:ext cx="47910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vVHvXZWsAA4TVp.jpg:lar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0" b="14177"/>
          <a:stretch/>
        </p:blipFill>
        <p:spPr bwMode="auto">
          <a:xfrm>
            <a:off x="6413679" y="2363357"/>
            <a:ext cx="4713667" cy="44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ЭКЗАМЕНАЦИОННЫЙ ЦЕНТР ВГУ	</a:t>
            </a:r>
            <a:endParaRPr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15788" y="1245980"/>
            <a:ext cx="97115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buClr>
                <a:srgbClr val="253957"/>
              </a:buClr>
              <a:buSzPts val="2800"/>
            </a:pP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ЭЦ создан в ВГУ в феврале 2018 года на базе кафедры физики полупроводников и микроэлектроники физического факультета. Организационно-методическое руководство деятельностью Экзаменационного центра ВГУ осуществляется Центром оценки квалификаций в </a:t>
            </a:r>
            <a:r>
              <a:rPr lang="ru-RU" sz="2000" dirty="0" err="1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наноиндустрии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 на базе Научно-исследовательского института молекулярной электроники.</a:t>
            </a:r>
          </a:p>
        </p:txBody>
      </p:sp>
    </p:spTree>
    <p:extLst>
      <p:ext uri="{BB962C8B-B14F-4D97-AF65-F5344CB8AC3E}">
        <p14:creationId xmlns:p14="http://schemas.microsoft.com/office/powerpoint/2010/main" val="15818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1415788" y="250629"/>
            <a:ext cx="10753188" cy="46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ЭКСПЕРТНОЕ </a:t>
            </a: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СООБЩЕСТВО ВГУ</a:t>
            </a:r>
            <a:endParaRPr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1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4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4" b="10720"/>
          <a:stretch/>
        </p:blipFill>
        <p:spPr>
          <a:xfrm>
            <a:off x="1594208" y="1552928"/>
            <a:ext cx="9286556" cy="44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«ВХОД В ПРОФЕССИЮ</a:t>
            </a: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» 2019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15788" y="1245980"/>
            <a:ext cx="97115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buClr>
                <a:srgbClr val="253957"/>
              </a:buClr>
              <a:buSzPts val="2800"/>
            </a:pPr>
            <a:r>
              <a:rPr lang="ru-RU" sz="2000" dirty="0" smtClean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В июне 2019 года 41 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студент четвертого курса </a:t>
            </a:r>
            <a:r>
              <a:rPr lang="ru-RU" sz="2000" dirty="0" err="1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бакалавриата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 прошли оценку по трём профессиональным стандартам и пяти профессиональным квалификациям </a:t>
            </a:r>
            <a:r>
              <a:rPr lang="ru-RU" sz="2000" dirty="0" err="1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наноиндустрии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, подтверждая свои квалификации инженеров по микро- и </a:t>
            </a:r>
            <a:r>
              <a:rPr lang="ru-RU" sz="2000" dirty="0" err="1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наноразмерным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 электромеханическим системам, квантовой электронике и </a:t>
            </a:r>
            <a:r>
              <a:rPr lang="ru-RU" sz="2000" dirty="0" err="1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фотонике</a:t>
            </a:r>
            <a:r>
              <a:rPr lang="ru-RU" sz="2000" dirty="0">
                <a:solidFill>
                  <a:srgbClr val="253957"/>
                </a:solidFill>
                <a:latin typeface="Arial Narrow"/>
                <a:ea typeface="Arial Narrow"/>
                <a:cs typeface="Arial Narrow"/>
              </a:rPr>
              <a:t>.</a:t>
            </a:r>
          </a:p>
          <a:p>
            <a:pPr marL="0" lvl="2" algn="just">
              <a:buClr>
                <a:srgbClr val="253957"/>
              </a:buClr>
              <a:buSzPts val="2800"/>
            </a:pPr>
            <a:endParaRPr lang="ru-RU" sz="2000" dirty="0">
              <a:solidFill>
                <a:srgbClr val="253957"/>
              </a:solidFill>
              <a:latin typeface="Arial Narrow"/>
              <a:ea typeface="Arial Narrow"/>
              <a:cs typeface="Arial Narrow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24" y="2877196"/>
            <a:ext cx="5153822" cy="34358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17" y="2877196"/>
            <a:ext cx="2338191" cy="15589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93" y="4754480"/>
            <a:ext cx="2338191" cy="15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1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«ВХОД В ПРОФЕССИЮ</a:t>
            </a: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» 2020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2918161"/>
            <a:ext cx="2400000" cy="180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87" y="1008802"/>
            <a:ext cx="3848622" cy="25657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6"/>
          <a:stretch/>
        </p:blipFill>
        <p:spPr>
          <a:xfrm>
            <a:off x="7441287" y="3680511"/>
            <a:ext cx="3836314" cy="29470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0"/>
          <a:stretch/>
        </p:blipFill>
        <p:spPr>
          <a:xfrm>
            <a:off x="4952999" y="4827520"/>
            <a:ext cx="2400301" cy="180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1008802"/>
            <a:ext cx="2400000" cy="180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3"/>
          <a:stretch/>
        </p:blipFill>
        <p:spPr>
          <a:xfrm rot="5400000">
            <a:off x="296096" y="2046205"/>
            <a:ext cx="5618718" cy="35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НЕЗАВИСИМАЯ ОЦЕНКА КВАЛИФИКАЦИИ НА ПРЕДПРИЯТИЯХ 2020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3"/>
          <a:stretch/>
        </p:blipFill>
        <p:spPr>
          <a:xfrm>
            <a:off x="4241602" y="967933"/>
            <a:ext cx="4360209" cy="37846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1022" y="1441008"/>
            <a:ext cx="3784600" cy="28384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3377" y="1440022"/>
            <a:ext cx="3776713" cy="2832535"/>
          </a:xfrm>
          <a:prstGeom prst="rect">
            <a:avLst/>
          </a:prstGeom>
        </p:spPr>
      </p:pic>
      <p:pic>
        <p:nvPicPr>
          <p:cNvPr id="1028" name="Picture 4" descr="https://games4business.ru/wp-content/uploads/vzpp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35333"/>
          <a:stretch/>
        </p:blipFill>
        <p:spPr bwMode="auto">
          <a:xfrm>
            <a:off x="1244402" y="4867184"/>
            <a:ext cx="33909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38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«ВХОД В ПРОФЕССИЮ</a:t>
            </a: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» 2021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880"/>
          <a:stretch/>
        </p:blipFill>
        <p:spPr>
          <a:xfrm>
            <a:off x="1347794" y="955233"/>
            <a:ext cx="3420996" cy="24148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1" r="13151"/>
          <a:stretch/>
        </p:blipFill>
        <p:spPr>
          <a:xfrm>
            <a:off x="1347795" y="3459013"/>
            <a:ext cx="3412588" cy="24492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52" y="955233"/>
            <a:ext cx="660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6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ТОРЖЕСТВЕННОЕ ВРУЧЕНИЕ СВИДЕТЕЛЬСТВ О КВАЛИФИКАЦИИ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02" y="996102"/>
            <a:ext cx="7426664" cy="49536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"/>
          <a:stretch/>
        </p:blipFill>
        <p:spPr>
          <a:xfrm>
            <a:off x="8763000" y="3546095"/>
            <a:ext cx="3286098" cy="240360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6"/>
          <a:stretch/>
        </p:blipFill>
        <p:spPr>
          <a:xfrm>
            <a:off x="8763000" y="996102"/>
            <a:ext cx="3276600" cy="23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0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;p16"/>
          <p:cNvSpPr txBox="1"/>
          <p:nvPr/>
        </p:nvSpPr>
        <p:spPr>
          <a:xfrm>
            <a:off x="1438812" y="244202"/>
            <a:ext cx="10753188" cy="456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noAutofit/>
          </a:bodyPr>
          <a:lstStyle/>
          <a:p>
            <a:pPr>
              <a:buClr>
                <a:srgbClr val="253957"/>
              </a:buClr>
              <a:buSzPts val="5000"/>
            </a:pPr>
            <a:r>
              <a:rPr lang="ru-RU" sz="2500" b="1" dirty="0" smtClean="0">
                <a:solidFill>
                  <a:srgbClr val="273566"/>
                </a:solidFill>
                <a:latin typeface="Arial Narrow"/>
                <a:ea typeface="Arial Narrow"/>
                <a:cs typeface="Arial Narrow"/>
                <a:sym typeface="Arial Narrow"/>
              </a:rPr>
              <a:t>ОПЫТ УЧАСТИЯ ВГУ В РАЗРАБОТКЕ ПС</a:t>
            </a:r>
            <a:endParaRPr lang="ru-RU" sz="2500" b="1" dirty="0">
              <a:solidFill>
                <a:srgbClr val="27356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" name="Google Shape;79;p16"/>
          <p:cNvCxnSpPr/>
          <p:nvPr/>
        </p:nvCxnSpPr>
        <p:spPr>
          <a:xfrm>
            <a:off x="1415788" y="843877"/>
            <a:ext cx="8388000" cy="9405"/>
          </a:xfrm>
          <a:prstGeom prst="straightConnector1">
            <a:avLst/>
          </a:prstGeom>
          <a:noFill/>
          <a:ln w="12700" cap="flat" cmpd="sng">
            <a:solidFill>
              <a:srgbClr val="253957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Picture 2" descr="https://www.syl.ru/misc/i/ai/408957/2719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3" y="167482"/>
            <a:ext cx="900409" cy="10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062681" y="966730"/>
            <a:ext cx="10181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Задача: разработка </a:t>
            </a:r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профессионального стандарта «Специалист в области наногетероструктурных СВЧ-монолитных интегральных схем</a:t>
            </a: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» в соответствии с действующими регламентами.</a:t>
            </a:r>
            <a:endParaRPr lang="ru-RU" sz="1800" dirty="0">
              <a:solidFill>
                <a:srgbClr val="002060"/>
              </a:solidFill>
              <a:latin typeface="TT Polls" pitchFamily="50" charset="-5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64578" y="2227756"/>
            <a:ext cx="76800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ПС 21 </a:t>
            </a:r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«Инженер-конструктор в области производства наногетероструктурных СВЧ-монолитных интегральных схем» (Приказ Минтруда России № 70н от 03.02.2014</a:t>
            </a: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)</a:t>
            </a:r>
            <a:endParaRPr lang="ru-RU" sz="1800" dirty="0">
              <a:solidFill>
                <a:srgbClr val="002060"/>
              </a:solidFill>
              <a:latin typeface="TT Polls" pitchFamily="50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72069" y="5703452"/>
            <a:ext cx="7878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ПС 26 </a:t>
            </a:r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«Инженер-технолог в области производства наногетероструктурных СВЧ-монолитных интегральных схем» </a:t>
            </a: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/>
            </a:r>
            <a:b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</a:b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(</a:t>
            </a:r>
            <a:r>
              <a:rPr lang="ru-RU" sz="1800" dirty="0">
                <a:solidFill>
                  <a:srgbClr val="002060"/>
                </a:solidFill>
                <a:latin typeface="TT Polls" pitchFamily="50" charset="-52"/>
              </a:rPr>
              <a:t>Приказ Минтруда России № 69н от 03.02.2014</a:t>
            </a:r>
            <a:r>
              <a:rPr lang="ru-RU" sz="1800" dirty="0" smtClean="0">
                <a:solidFill>
                  <a:srgbClr val="002060"/>
                </a:solidFill>
                <a:latin typeface="TT Polls" pitchFamily="50" charset="-52"/>
              </a:rPr>
              <a:t>)</a:t>
            </a:r>
            <a:endParaRPr lang="ru-RU" sz="1800" dirty="0">
              <a:solidFill>
                <a:srgbClr val="002060"/>
              </a:solidFill>
              <a:latin typeface="TT Polls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69" y="2227756"/>
            <a:ext cx="2091832" cy="2968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13" y="3656782"/>
            <a:ext cx="2100036" cy="297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5872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450</Words>
  <Application>Microsoft Office PowerPoint</Application>
  <PresentationFormat>Широкоэкранный</PresentationFormat>
  <Paragraphs>41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Helvetica Neue Light</vt:lpstr>
      <vt:lpstr>TT Polls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Токарев Алексей Александрович</dc:creator>
  <cp:lastModifiedBy>Жукалин Дмитрий Алексеевич</cp:lastModifiedBy>
  <cp:revision>33</cp:revision>
  <dcterms:created xsi:type="dcterms:W3CDTF">2019-03-01T05:02:40Z</dcterms:created>
  <dcterms:modified xsi:type="dcterms:W3CDTF">2021-10-20T07:21:18Z</dcterms:modified>
</cp:coreProperties>
</file>